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Ubuntu Condensed"/>
      <p:regular r:id="rId44"/>
    </p:embeddedFont>
    <p:embeddedFont>
      <p:font typeface="Fira Sans Condensed Medium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Livvic Medium"/>
      <p:regular r:id="rId53"/>
      <p:bold r:id="rId54"/>
      <p:italic r:id="rId55"/>
      <p:boldItalic r:id="rId56"/>
    </p:embeddedFont>
    <p:embeddedFont>
      <p:font typeface="Nanum Gothic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F683FC-9DDD-41C0-9C40-34AB8C49E5F1}">
  <a:tblStyle styleId="{6BF683FC-9DDD-41C0-9C40-34AB8C49E5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Condensed-regular.fntdata"/><Relationship Id="rId43" Type="http://schemas.openxmlformats.org/officeDocument/2006/relationships/slide" Target="slides/slide37.xml"/><Relationship Id="rId46" Type="http://schemas.openxmlformats.org/officeDocument/2006/relationships/font" Target="fonts/FiraSansCondensedMedium-bold.fntdata"/><Relationship Id="rId45" Type="http://schemas.openxmlformats.org/officeDocument/2006/relationships/font" Target="fonts/FiraSansCondense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CondensedMedium-boldItalic.fntdata"/><Relationship Id="rId47" Type="http://schemas.openxmlformats.org/officeDocument/2006/relationships/font" Target="fonts/FiraSansCondensedMedium-italic.fntdata"/><Relationship Id="rId49" Type="http://schemas.openxmlformats.org/officeDocument/2006/relationships/font" Target="fonts/La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LivvicMedium-regular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LivvicMedium-italic.fntdata"/><Relationship Id="rId10" Type="http://schemas.openxmlformats.org/officeDocument/2006/relationships/slide" Target="slides/slide4.xml"/><Relationship Id="rId54" Type="http://schemas.openxmlformats.org/officeDocument/2006/relationships/font" Target="fonts/LivvicMedium-bold.fntdata"/><Relationship Id="rId13" Type="http://schemas.openxmlformats.org/officeDocument/2006/relationships/slide" Target="slides/slide7.xml"/><Relationship Id="rId57" Type="http://schemas.openxmlformats.org/officeDocument/2006/relationships/font" Target="fonts/NanumGothic-regular.fntdata"/><Relationship Id="rId12" Type="http://schemas.openxmlformats.org/officeDocument/2006/relationships/slide" Target="slides/slide6.xml"/><Relationship Id="rId56" Type="http://schemas.openxmlformats.org/officeDocument/2006/relationships/font" Target="fonts/Livvic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anum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6d8962d85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6d8962d85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대본 -&gt; 미국 사료협회 에 대한 설명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미국의 시장이 매우 커 전세계적으로 많이씀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5ac3e3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e5ac3e3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어떤 내용을 설명하고자 하는 지 이해 어려움(top-down으로 생성할 것)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레시피를 뽑을 때 예제 케이스를 넣을 것 각 음식별로 (kcal, g(unit))  으로 시각화?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1f8c4bbe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1f8c4bbe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e4a0082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e4a0082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문제 -&gt; 아미노산이 중요한데 아미노산은 특정식품군에만 존재 </a:t>
            </a:r>
            <a:br>
              <a:rPr lang="ko" sz="1400">
                <a:solidFill>
                  <a:schemeClr val="dk1"/>
                </a:solidFill>
              </a:rPr>
            </a:br>
            <a:r>
              <a:rPr lang="ko" sz="1400">
                <a:solidFill>
                  <a:schemeClr val="dk1"/>
                </a:solidFill>
              </a:rPr>
              <a:t>해결 -&gt; 육류제품을 한가지이상 선택하게 해 해결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 sz="1400">
                <a:solidFill>
                  <a:schemeClr val="dk1"/>
                </a:solidFill>
              </a:rPr>
              <a:t>무기질 같은경우는 영양제로 보충 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타겟으로 삼은 아미노산(D군)의 경우  육류에 주로 분포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ko" sz="1800">
                <a:solidFill>
                  <a:srgbClr val="595959"/>
                </a:solidFill>
              </a:rPr>
              <a:t>해당 기준을 충족시키기 위해 육류 한가지 이상을 주재료로 선택하도록 유도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그림 -&gt; 육류 아미노산 과다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		견류 무기질 과다</a:t>
            </a:r>
            <a:br>
              <a:rPr lang="ko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e5ac3e3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e5ac3e3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데이터 수집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기준 선정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알고리즘 적용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문제 탐색 및 해결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최종 알고리즘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e4a0082fa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e4a0082fa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식단구성에 영향을 미치는 영양분을 수치로 확인할 수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식재료에 단백질이 부족함 -&gt; 단백질이 가장 식단구성에 많이 미치는 요소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식단 도출이 안된다 - 제약조건이 너무 빡빡하다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제약조건을 완화해 다시 시도 -&gt; 영향을 미치는 영양소 발견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해당 영양소를 많이가진 식재료 업데이트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다시 재귀 -&gt; 1로 돌아감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ko" sz="1800">
                <a:solidFill>
                  <a:srgbClr val="595959"/>
                </a:solidFill>
              </a:rPr>
              <a:t>어떠한 영양소가 해당 결과치를 생성하는 데 가장 많은 영향을 주는지 알 수 있음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ko" sz="1800">
                <a:solidFill>
                  <a:srgbClr val="595959"/>
                </a:solidFill>
              </a:rPr>
              <a:t>답안 도출 불가시 규제영역을 크게 완화해 답을 구하고 어떠한 영양소가 영향을 주는지 확인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ko" sz="1800">
                <a:solidFill>
                  <a:srgbClr val="595959"/>
                </a:solidFill>
              </a:rPr>
              <a:t>새로운 식재료 추가 후 다시 알고리즘 진행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931b9f292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931b9f29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만들고자 하는 SNS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 알고리즘를 통한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생성형 AI를 통한 파트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비슷한 사람 추천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식단이 비슷한 사람 유사도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강아지 정보가 비슷한 사람 유사도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931b9f29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931b9f29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만들고자 하는 SNS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 알고리즘를 통한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생성형 AI를 통한 파트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비슷한 사람 추천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식단이 비슷한 사람 유사도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강아지 정보가 비슷한 사람 유사도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931b9f292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931b9f292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추가로 저희가 SNS 서비스를 기획하게된 계기는 반려견에 대해서 정보를 취득을 하는 경위가 인터넷, 카페, SNS 등을 통해 얻는다는 사실을 보고 결정을 하였습니다.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e5ac3e3ad_1_2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e5ac3e3ad_1_2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팀에서 정보 전달 하려고 하는 내용들 + 솔직한(단백한) 느낌이 필요함 기술 스텍에 대한 도전을 한다고 작성을 할 것 (포트폴리오)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개발 경험 정도만 작성을 하는 것을 추천!!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박태현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설명드린 시장의 요구 뿐만 아니라 저희가 포트폴리오에 들어갈 기술적 난제에 대해서 도전을 하기 위함도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118da4a9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118da4a9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6f1a8c87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6f1a8c87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6f1a8c87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6f1a8c87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6f1a8c87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6f1a8c87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6f1a8c87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6f1a8c8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6f1a8c87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6f1a8c87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e4a0082fa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e4a0082fa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6d8962d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6d8962d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e5ac3e3ad_1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e5ac3e3ad_1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여기서부터 내용이 의식의 흐름 대로 발표하는 방향성이 느껴짐 (두서 없음 전달하고자하는 내용이 각이 각색)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내용을 모르는 사람이 이해할 수 있는 방향으로 PPT 를 제작을 할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반려동물을 위한 레시피를 만든다고 하면 다이어그램(레시피 생성 내에 backend frontend algorithm ) Hierachy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개요 그림을 통해서 만드는 게 좋아 보임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식단에 대한 레퍼런스를 보여주는 것이 중요함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 알고리즘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backend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frontend(interface)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데모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큰 카테고리 내에 있는 기술 그림이 필요함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keyword에 대한 항목을 뒤에서 설명을 할 것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 알고리즘 강화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recipe를 추천을 해야함(how to cook) (contents)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6d8962d8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6d8962d8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e4a0082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e4a0082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e5ac3e3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e5ac3e3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6f1a8c8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6f1a8c8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e4a0082f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e4a0082f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 부분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6d8962d8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6d8962d8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6f1a8c8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6f1a8c8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e4a0082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e4a0082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6f1a8c8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6f1a8c8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e4a0082f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e4a0082f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6f1a8c87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6f1a8c87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내용 : (34페이지 참고) 식단 알고리즘 생성 ai 활용 식단의 유사도  애완견의 유사도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chatGPT -&gt; 생성형 AI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15p 추가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유사한 사용자 추천 -&gt; 사용자 추천 강화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데이터 베이스 Migration -&gt; 삭제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사용자 패드백 기반 개선 -&gt; 삭제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 기능 -&gt; 삭제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애완견 동반 건물 및 장소 제공 기능 -&gt;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5ac3e3ad_1_2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e5ac3e3ad_1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펫푸드 시장 성장에 따른 수요 증가에 따른 식품의 문제점을 해결하기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애완견 레시피 추천 알고리즘을 제작하게 되었습니다.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ff18a0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ff18a0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자연식을 어떻게 하면 사람들에게 잘 공유를 할 수 있을 지에 대해서 생각을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따른 </a:t>
            </a:r>
            <a:r>
              <a:rPr lang="ko">
                <a:solidFill>
                  <a:schemeClr val="dk1"/>
                </a:solidFill>
              </a:rPr>
              <a:t>저희 팀에서 준비한 서비스 개요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크게 웹포스팅과 비슷한 사람 추천으로 이루어져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ff18a06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ff18a06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자연식을 어떻게 하면 사람들에게 잘 공유를 할 수 있을 지에 대해서 생각을 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따른 </a:t>
            </a:r>
            <a:r>
              <a:rPr lang="ko">
                <a:solidFill>
                  <a:schemeClr val="dk1"/>
                </a:solidFill>
              </a:rPr>
              <a:t>저희 팀에서 준비한 서비스 개요 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크게 웹포스팅과 비슷한 사람 추천으로 이루어져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6d8962d85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6d8962d8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e4a0082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e4a0082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레퍼런스에 대한 설명 필요 </a:t>
            </a:r>
            <a:br>
              <a:rPr lang="ko"/>
            </a:br>
            <a:r>
              <a:rPr lang="ko"/>
              <a:t>신뢰감 부여 필요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6d8962d85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6d8962d85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대본 -&gt; 해당 자료 선정에 대한 설명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한국에 있는 식재료 특성을 가장 잘 반영한 자료 -&gt; 타국가의 식재료 모음집을 쓸 시 한국의 식재료와 영양성분 분석 내용이 다름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subTitle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3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7" type="subTitle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4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Relationship Id="rId4" Type="http://schemas.openxmlformats.org/officeDocument/2006/relationships/image" Target="../media/image27.gif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5088"/>
              <a:t>SNS 플랫폼을 통한 반려동물 레시피 추천 서비스</a:t>
            </a:r>
            <a:endParaRPr sz="5088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팀 HyperWEB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기준 설정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450" y="897400"/>
            <a:ext cx="3193849" cy="4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5" y="1567175"/>
            <a:ext cx="4264224" cy="239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613475" y="4428000"/>
            <a:ext cx="5474700" cy="13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대본 -&gt; 미국 사료협회 에 대한 설명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미국의 시장이 매우 커 전세계적으로 많이씀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081"/>
            <a:ext cx="9144002" cy="88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알고리즘 적용 - 선형알고리즘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60050" y="3282350"/>
            <a:ext cx="42603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61"/>
              <a:t>단백질 100g, 비타민 C 30mg 의 식단을 만드는 방법 </a:t>
            </a:r>
            <a:r>
              <a:rPr lang="ko" sz="1761"/>
              <a:t>=&gt; 2차원 그래프로 표현가능</a:t>
            </a:r>
            <a:endParaRPr sz="176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311700" y="1573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{6BF683FC-9DDD-41C0-9C40-34AB8C49E5F1}</a:tableStyleId>
              </a:tblPr>
              <a:tblGrid>
                <a:gridCol w="718675"/>
                <a:gridCol w="1787275"/>
                <a:gridCol w="19203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돼지고기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당근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레시피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단백질 20g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비타민 C</a:t>
                      </a:r>
                      <a:r>
                        <a:rPr lang="ko"/>
                        <a:t> </a:t>
                      </a:r>
                      <a:r>
                        <a:rPr lang="ko"/>
                        <a:t>1mg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단백질 1g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비타민C 6mg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무게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</a:t>
                      </a:r>
                      <a:r>
                        <a:rPr lang="ko"/>
                        <a:t>0g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37" y="1553575"/>
            <a:ext cx="4094026" cy="32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5249850" y="2250800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* 1g + p * 20g = 100g</a:t>
            </a: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6035500" y="3399225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* 6mg + p * 1mg = 30mg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883"/>
            <a:ext cx="9144002" cy="94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000" y="1123754"/>
            <a:ext cx="9144001" cy="347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알고리즘 - 영양분 분석</a:t>
            </a:r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6615150" y="2046275"/>
            <a:ext cx="255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highlight>
                  <a:schemeClr val="accent6"/>
                </a:highlight>
              </a:rPr>
              <a:t>육류</a:t>
            </a:r>
            <a:r>
              <a:rPr lang="ko"/>
              <a:t>는 한가지만 선택할 수 있게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0000"/>
                </a:solidFill>
              </a:rPr>
              <a:t>제한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0" y="1056450"/>
            <a:ext cx="6491598" cy="408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문제 탐색 및 해결 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79830"/>
            <a:ext cx="8839197" cy="295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알고리즘 - 부족 영양분 탐지 및 업데이트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78" y="1089500"/>
            <a:ext cx="3728777" cy="376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4801500" y="1513225"/>
            <a:ext cx="40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highlight>
                  <a:schemeClr val="accent6"/>
                </a:highlight>
              </a:rPr>
              <a:t>여러 변수</a:t>
            </a:r>
            <a:r>
              <a:rPr lang="ko"/>
              <a:t>를 통해 선형 알고리즘 도출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4469900" y="2485200"/>
            <a:ext cx="441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특정 성분의 </a:t>
            </a:r>
            <a:r>
              <a:rPr lang="ko" sz="2000">
                <a:highlight>
                  <a:srgbClr val="D9EAD3"/>
                </a:highlight>
              </a:rPr>
              <a:t>미충족</a:t>
            </a:r>
            <a:r>
              <a:rPr lang="ko" sz="2000"/>
              <a:t> + 연산의 </a:t>
            </a:r>
            <a:r>
              <a:rPr lang="ko" sz="2000">
                <a:highlight>
                  <a:srgbClr val="D9EAD3"/>
                </a:highlight>
              </a:rPr>
              <a:t>복잡성</a:t>
            </a:r>
            <a:endParaRPr sz="2000">
              <a:highlight>
                <a:srgbClr val="D9EAD3"/>
              </a:highlight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4661600" y="3395675"/>
            <a:ext cx="403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영양소에 </a:t>
            </a:r>
            <a:r>
              <a:rPr lang="ko" sz="2000">
                <a:highlight>
                  <a:schemeClr val="accent6"/>
                </a:highlight>
              </a:rPr>
              <a:t>가중치</a:t>
            </a:r>
            <a:r>
              <a:rPr lang="ko"/>
              <a:t>를 </a:t>
            </a:r>
            <a:r>
              <a:rPr lang="ko"/>
              <a:t>두어 </a:t>
            </a:r>
            <a:r>
              <a:rPr lang="ko"/>
              <a:t>계산하는 방식 </a:t>
            </a:r>
            <a:r>
              <a:rPr lang="ko" sz="2000">
                <a:highlight>
                  <a:srgbClr val="F4CCCC"/>
                </a:highlight>
              </a:rPr>
              <a:t>예정</a:t>
            </a:r>
            <a:endParaRPr sz="2000"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000000"/>
                </a:solidFill>
              </a:rPr>
              <a:t>식단 제작 알고리즘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50" y="1105875"/>
            <a:ext cx="6542826" cy="3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3809950"/>
            <a:ext cx="8520600" cy="1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주제 정리 및 부각 할 수 있는 다이어그램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최종 종착지가 어디인지 처음부터 부각 -&gt; 대분류 -&gt; 소분류로 명확한 나눔 필요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 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1455050" y="617525"/>
            <a:ext cx="53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플랫폼 -&gt; 식단 제작 알고리즘 -&gt; 봇 생성 -&gt; 유저 추천 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376" y="0"/>
            <a:ext cx="49608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/>
        </p:nvSpPr>
        <p:spPr>
          <a:xfrm>
            <a:off x="5239749" y="1668175"/>
            <a:ext cx="3833400" cy="1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50">
                <a:solidFill>
                  <a:srgbClr val="1F2328"/>
                </a:solidFill>
              </a:rPr>
              <a:t>필요성</a:t>
            </a:r>
            <a:endParaRPr b="1" sz="1750">
              <a:solidFill>
                <a:srgbClr val="1F232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개인화된 사료 추천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투명한 정보 제공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경험 공유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피드백 및 데이터 분석</a:t>
            </a:r>
            <a:endParaRPr sz="1200">
              <a:solidFill>
                <a:srgbClr val="3741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기술 개발경험 </a:t>
            </a:r>
            <a:endParaRPr sz="1200">
              <a:solidFill>
                <a:srgbClr val="374151"/>
              </a:solidFill>
            </a:endParaRPr>
          </a:p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1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전달 플랫폼 선택</a:t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616075" y="1267975"/>
            <a:ext cx="37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77" y="1536322"/>
            <a:ext cx="3833274" cy="25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ctrTitle"/>
          </p:nvPr>
        </p:nvSpPr>
        <p:spPr>
          <a:xfrm>
            <a:off x="1365750" y="320775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Hyper WEB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>
            <p:ph idx="4294967295" type="subTitle"/>
          </p:nvPr>
        </p:nvSpPr>
        <p:spPr>
          <a:xfrm>
            <a:off x="1628226" y="2947889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Infra및 WAS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3757227" y="2956400"/>
            <a:ext cx="181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Backend, UI/UX및 데이터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6"/>
          <p:cNvSpPr txBox="1"/>
          <p:nvPr>
            <p:ph idx="4294967295" type="ctrTitle"/>
          </p:nvPr>
        </p:nvSpPr>
        <p:spPr>
          <a:xfrm>
            <a:off x="4012235" y="2500304"/>
            <a:ext cx="156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우승민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6"/>
          <p:cNvSpPr txBox="1"/>
          <p:nvPr>
            <p:ph idx="4294967295" type="ctrTitle"/>
          </p:nvPr>
        </p:nvSpPr>
        <p:spPr>
          <a:xfrm>
            <a:off x="1628239" y="2500307"/>
            <a:ext cx="156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박태현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6"/>
          <p:cNvSpPr txBox="1"/>
          <p:nvPr>
            <p:ph idx="4294967295" type="ctrTitle"/>
          </p:nvPr>
        </p:nvSpPr>
        <p:spPr>
          <a:xfrm>
            <a:off x="6214956" y="2508796"/>
            <a:ext cx="156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구연호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6"/>
          <p:cNvSpPr txBox="1"/>
          <p:nvPr>
            <p:ph idx="4294967295" type="subTitle"/>
          </p:nvPr>
        </p:nvSpPr>
        <p:spPr>
          <a:xfrm>
            <a:off x="6053563" y="2975925"/>
            <a:ext cx="2224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식단 알고리즘,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반려동물 관련 회사 재직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6"/>
          <p:cNvSpPr/>
          <p:nvPr/>
        </p:nvSpPr>
        <p:spPr>
          <a:xfrm rot="5400000">
            <a:off x="3919866" y="1484525"/>
            <a:ext cx="969300" cy="9693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1628242" y="1484380"/>
            <a:ext cx="969600" cy="969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5400000">
            <a:off x="6040985" y="1510987"/>
            <a:ext cx="986100" cy="9705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1909890" y="1705167"/>
            <a:ext cx="406324" cy="528004"/>
            <a:chOff x="4899999" y="2882095"/>
            <a:chExt cx="271244" cy="346801"/>
          </a:xfrm>
        </p:grpSpPr>
        <p:sp>
          <p:nvSpPr>
            <p:cNvPr id="94" name="Google Shape;94;p16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4195556" y="1728475"/>
            <a:ext cx="417797" cy="535510"/>
            <a:chOff x="5801485" y="1969046"/>
            <a:chExt cx="279164" cy="357794"/>
          </a:xfrm>
        </p:grpSpPr>
        <p:sp>
          <p:nvSpPr>
            <p:cNvPr id="105" name="Google Shape;105;p16"/>
            <p:cNvSpPr/>
            <p:nvPr/>
          </p:nvSpPr>
          <p:spPr>
            <a:xfrm>
              <a:off x="5901436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968597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801485" y="1969046"/>
              <a:ext cx="279164" cy="357636"/>
            </a:xfrm>
            <a:custGeom>
              <a:rect b="b" l="l" r="r" t="t"/>
              <a:pathLst>
                <a:path extrusionOk="0" h="11289" w="8812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895797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962927" y="2075427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5845615" y="2282868"/>
              <a:ext cx="10233" cy="43813"/>
            </a:xfrm>
            <a:custGeom>
              <a:rect b="b" l="l" r="r" t="t"/>
              <a:pathLst>
                <a:path extrusionOk="0" h="1383" w="323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024798" y="2282868"/>
              <a:ext cx="10201" cy="43813"/>
            </a:xfrm>
            <a:custGeom>
              <a:rect b="b" l="l" r="r" t="t"/>
              <a:pathLst>
                <a:path extrusionOk="0" h="138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868267" y="2260248"/>
              <a:ext cx="144112" cy="66591"/>
            </a:xfrm>
            <a:custGeom>
              <a:rect b="b" l="l" r="r" t="t"/>
              <a:pathLst>
                <a:path extrusionOk="0" h="2102" w="4549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90126" y="2013556"/>
              <a:ext cx="10581" cy="10613"/>
            </a:xfrm>
            <a:custGeom>
              <a:rect b="b" l="l" r="r" t="t"/>
              <a:pathLst>
                <a:path extrusionOk="0" h="335" w="334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979907" y="2013556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861455" y="2002247"/>
              <a:ext cx="127892" cy="155454"/>
            </a:xfrm>
            <a:custGeom>
              <a:rect b="b" l="l" r="r" t="t"/>
              <a:pathLst>
                <a:path extrusionOk="0" h="4907" w="4037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5890886" y="2060633"/>
              <a:ext cx="128652" cy="127227"/>
            </a:xfrm>
            <a:custGeom>
              <a:rect b="b" l="l" r="r" t="t"/>
              <a:pathLst>
                <a:path extrusionOk="0" h="4016" w="4061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910116" y="2122947"/>
              <a:ext cx="61142" cy="33232"/>
            </a:xfrm>
            <a:custGeom>
              <a:rect b="b" l="l" r="r" t="t"/>
              <a:pathLst>
                <a:path extrusionOk="0" h="1049" w="193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6306472" y="1668856"/>
            <a:ext cx="455114" cy="564308"/>
            <a:chOff x="5842825" y="1517900"/>
            <a:chExt cx="271775" cy="368925"/>
          </a:xfrm>
        </p:grpSpPr>
        <p:sp>
          <p:nvSpPr>
            <p:cNvPr id="119" name="Google Shape;119;p16"/>
            <p:cNvSpPr/>
            <p:nvPr/>
          </p:nvSpPr>
          <p:spPr>
            <a:xfrm>
              <a:off x="5842825" y="1517900"/>
              <a:ext cx="271775" cy="368925"/>
            </a:xfrm>
            <a:custGeom>
              <a:rect b="b" l="l" r="r" t="t"/>
              <a:pathLst>
                <a:path extrusionOk="0" h="14757" w="10871">
                  <a:moveTo>
                    <a:pt x="6477" y="4079"/>
                  </a:moveTo>
                  <a:cubicBezTo>
                    <a:pt x="6682" y="4079"/>
                    <a:pt x="6889" y="4140"/>
                    <a:pt x="6889" y="4589"/>
                  </a:cubicBezTo>
                  <a:cubicBezTo>
                    <a:pt x="6889" y="4891"/>
                    <a:pt x="6736" y="5199"/>
                    <a:pt x="6477" y="5199"/>
                  </a:cubicBezTo>
                  <a:cubicBezTo>
                    <a:pt x="6460" y="5199"/>
                    <a:pt x="6446" y="5199"/>
                    <a:pt x="6428" y="5196"/>
                  </a:cubicBezTo>
                  <a:lnTo>
                    <a:pt x="6428" y="4082"/>
                  </a:lnTo>
                  <a:cubicBezTo>
                    <a:pt x="6446" y="4079"/>
                    <a:pt x="6460" y="4079"/>
                    <a:pt x="6477" y="4079"/>
                  </a:cubicBezTo>
                  <a:close/>
                  <a:moveTo>
                    <a:pt x="875" y="4076"/>
                  </a:moveTo>
                  <a:cubicBezTo>
                    <a:pt x="890" y="4076"/>
                    <a:pt x="907" y="4079"/>
                    <a:pt x="924" y="4079"/>
                  </a:cubicBezTo>
                  <a:lnTo>
                    <a:pt x="924" y="5199"/>
                  </a:lnTo>
                  <a:cubicBezTo>
                    <a:pt x="907" y="5202"/>
                    <a:pt x="890" y="5202"/>
                    <a:pt x="875" y="5202"/>
                  </a:cubicBezTo>
                  <a:lnTo>
                    <a:pt x="875" y="5199"/>
                  </a:lnTo>
                  <a:cubicBezTo>
                    <a:pt x="616" y="5199"/>
                    <a:pt x="464" y="4888"/>
                    <a:pt x="464" y="4589"/>
                  </a:cubicBezTo>
                  <a:cubicBezTo>
                    <a:pt x="464" y="4137"/>
                    <a:pt x="671" y="4076"/>
                    <a:pt x="875" y="4076"/>
                  </a:cubicBezTo>
                  <a:close/>
                  <a:moveTo>
                    <a:pt x="10435" y="7378"/>
                  </a:moveTo>
                  <a:lnTo>
                    <a:pt x="10435" y="7810"/>
                  </a:lnTo>
                  <a:lnTo>
                    <a:pt x="5450" y="7813"/>
                  </a:lnTo>
                  <a:lnTo>
                    <a:pt x="5450" y="7378"/>
                  </a:lnTo>
                  <a:close/>
                  <a:moveTo>
                    <a:pt x="4655" y="2502"/>
                  </a:moveTo>
                  <a:cubicBezTo>
                    <a:pt x="4750" y="2813"/>
                    <a:pt x="4920" y="3195"/>
                    <a:pt x="5205" y="3452"/>
                  </a:cubicBezTo>
                  <a:cubicBezTo>
                    <a:pt x="5366" y="3598"/>
                    <a:pt x="5441" y="3846"/>
                    <a:pt x="5513" y="4091"/>
                  </a:cubicBezTo>
                  <a:cubicBezTo>
                    <a:pt x="5599" y="4376"/>
                    <a:pt x="5700" y="4718"/>
                    <a:pt x="5996" y="4831"/>
                  </a:cubicBezTo>
                  <a:lnTo>
                    <a:pt x="5996" y="5642"/>
                  </a:lnTo>
                  <a:cubicBezTo>
                    <a:pt x="5996" y="6106"/>
                    <a:pt x="5858" y="6561"/>
                    <a:pt x="5593" y="6946"/>
                  </a:cubicBezTo>
                  <a:lnTo>
                    <a:pt x="5234" y="6946"/>
                  </a:lnTo>
                  <a:cubicBezTo>
                    <a:pt x="5113" y="6946"/>
                    <a:pt x="5018" y="7041"/>
                    <a:pt x="5018" y="7162"/>
                  </a:cubicBezTo>
                  <a:lnTo>
                    <a:pt x="5018" y="7534"/>
                  </a:lnTo>
                  <a:cubicBezTo>
                    <a:pt x="4848" y="7652"/>
                    <a:pt x="4664" y="7750"/>
                    <a:pt x="4468" y="7822"/>
                  </a:cubicBezTo>
                  <a:cubicBezTo>
                    <a:pt x="4462" y="7822"/>
                    <a:pt x="4453" y="7824"/>
                    <a:pt x="4448" y="7827"/>
                  </a:cubicBezTo>
                  <a:cubicBezTo>
                    <a:pt x="4200" y="7917"/>
                    <a:pt x="3941" y="7960"/>
                    <a:pt x="3679" y="7960"/>
                  </a:cubicBezTo>
                  <a:lnTo>
                    <a:pt x="3673" y="7960"/>
                  </a:lnTo>
                  <a:cubicBezTo>
                    <a:pt x="2395" y="7957"/>
                    <a:pt x="1356" y="6921"/>
                    <a:pt x="1356" y="5642"/>
                  </a:cubicBezTo>
                  <a:lnTo>
                    <a:pt x="1356" y="5639"/>
                  </a:lnTo>
                  <a:lnTo>
                    <a:pt x="1356" y="4822"/>
                  </a:lnTo>
                  <a:cubicBezTo>
                    <a:pt x="1673" y="4718"/>
                    <a:pt x="1874" y="4514"/>
                    <a:pt x="1903" y="4255"/>
                  </a:cubicBezTo>
                  <a:cubicBezTo>
                    <a:pt x="1926" y="4039"/>
                    <a:pt x="2479" y="3115"/>
                    <a:pt x="3437" y="3026"/>
                  </a:cubicBezTo>
                  <a:cubicBezTo>
                    <a:pt x="4039" y="2971"/>
                    <a:pt x="4422" y="2726"/>
                    <a:pt x="4655" y="2502"/>
                  </a:cubicBezTo>
                  <a:close/>
                  <a:moveTo>
                    <a:pt x="5018" y="8046"/>
                  </a:moveTo>
                  <a:lnTo>
                    <a:pt x="5018" y="8697"/>
                  </a:lnTo>
                  <a:lnTo>
                    <a:pt x="4750" y="8662"/>
                  </a:lnTo>
                  <a:lnTo>
                    <a:pt x="4750" y="8176"/>
                  </a:lnTo>
                  <a:cubicBezTo>
                    <a:pt x="4842" y="8138"/>
                    <a:pt x="4931" y="8092"/>
                    <a:pt x="5018" y="8046"/>
                  </a:cubicBezTo>
                  <a:close/>
                  <a:moveTo>
                    <a:pt x="3037" y="8317"/>
                  </a:moveTo>
                  <a:cubicBezTo>
                    <a:pt x="3244" y="8366"/>
                    <a:pt x="3457" y="8392"/>
                    <a:pt x="3673" y="8392"/>
                  </a:cubicBezTo>
                  <a:lnTo>
                    <a:pt x="3673" y="8394"/>
                  </a:lnTo>
                  <a:lnTo>
                    <a:pt x="3679" y="8394"/>
                  </a:lnTo>
                  <a:cubicBezTo>
                    <a:pt x="3895" y="8394"/>
                    <a:pt x="4108" y="8371"/>
                    <a:pt x="4318" y="8320"/>
                  </a:cubicBezTo>
                  <a:lnTo>
                    <a:pt x="4318" y="8979"/>
                  </a:lnTo>
                  <a:cubicBezTo>
                    <a:pt x="4263" y="9324"/>
                    <a:pt x="4212" y="9647"/>
                    <a:pt x="4163" y="9949"/>
                  </a:cubicBezTo>
                  <a:cubicBezTo>
                    <a:pt x="4004" y="9995"/>
                    <a:pt x="3841" y="10018"/>
                    <a:pt x="3677" y="10018"/>
                  </a:cubicBezTo>
                  <a:cubicBezTo>
                    <a:pt x="3514" y="10018"/>
                    <a:pt x="3349" y="9995"/>
                    <a:pt x="3190" y="9949"/>
                  </a:cubicBezTo>
                  <a:cubicBezTo>
                    <a:pt x="3141" y="9647"/>
                    <a:pt x="3092" y="9321"/>
                    <a:pt x="3037" y="8979"/>
                  </a:cubicBezTo>
                  <a:lnTo>
                    <a:pt x="3037" y="8317"/>
                  </a:lnTo>
                  <a:close/>
                  <a:moveTo>
                    <a:pt x="4091" y="10412"/>
                  </a:moveTo>
                  <a:lnTo>
                    <a:pt x="4091" y="10412"/>
                  </a:lnTo>
                  <a:cubicBezTo>
                    <a:pt x="3901" y="11610"/>
                    <a:pt x="3768" y="12459"/>
                    <a:pt x="3676" y="13064"/>
                  </a:cubicBezTo>
                  <a:cubicBezTo>
                    <a:pt x="3584" y="12459"/>
                    <a:pt x="3452" y="11610"/>
                    <a:pt x="3262" y="10412"/>
                  </a:cubicBezTo>
                  <a:lnTo>
                    <a:pt x="3262" y="10412"/>
                  </a:lnTo>
                  <a:cubicBezTo>
                    <a:pt x="3398" y="10438"/>
                    <a:pt x="3537" y="10451"/>
                    <a:pt x="3675" y="10451"/>
                  </a:cubicBezTo>
                  <a:cubicBezTo>
                    <a:pt x="3814" y="10451"/>
                    <a:pt x="3953" y="10438"/>
                    <a:pt x="4091" y="10412"/>
                  </a:cubicBezTo>
                  <a:close/>
                  <a:moveTo>
                    <a:pt x="2617" y="9094"/>
                  </a:moveTo>
                  <a:cubicBezTo>
                    <a:pt x="2669" y="9439"/>
                    <a:pt x="2726" y="9791"/>
                    <a:pt x="2781" y="10142"/>
                  </a:cubicBezTo>
                  <a:cubicBezTo>
                    <a:pt x="2997" y="11506"/>
                    <a:pt x="3210" y="12865"/>
                    <a:pt x="3337" y="13709"/>
                  </a:cubicBezTo>
                  <a:lnTo>
                    <a:pt x="1874" y="11696"/>
                  </a:lnTo>
                  <a:lnTo>
                    <a:pt x="1998" y="11054"/>
                  </a:lnTo>
                  <a:cubicBezTo>
                    <a:pt x="2012" y="10968"/>
                    <a:pt x="1972" y="10879"/>
                    <a:pt x="1897" y="10833"/>
                  </a:cubicBezTo>
                  <a:lnTo>
                    <a:pt x="1506" y="10594"/>
                  </a:lnTo>
                  <a:lnTo>
                    <a:pt x="1583" y="9471"/>
                  </a:lnTo>
                  <a:lnTo>
                    <a:pt x="1583" y="9465"/>
                  </a:lnTo>
                  <a:lnTo>
                    <a:pt x="1598" y="9241"/>
                  </a:lnTo>
                  <a:lnTo>
                    <a:pt x="2617" y="9094"/>
                  </a:lnTo>
                  <a:close/>
                  <a:moveTo>
                    <a:pt x="4736" y="9097"/>
                  </a:moveTo>
                  <a:lnTo>
                    <a:pt x="5015" y="9137"/>
                  </a:lnTo>
                  <a:lnTo>
                    <a:pt x="5015" y="12333"/>
                  </a:lnTo>
                  <a:lnTo>
                    <a:pt x="4013" y="13711"/>
                  </a:lnTo>
                  <a:cubicBezTo>
                    <a:pt x="4128" y="12960"/>
                    <a:pt x="4318" y="11737"/>
                    <a:pt x="4569" y="10145"/>
                  </a:cubicBezTo>
                  <a:lnTo>
                    <a:pt x="4736" y="9097"/>
                  </a:lnTo>
                  <a:close/>
                  <a:moveTo>
                    <a:pt x="5015" y="13067"/>
                  </a:moveTo>
                  <a:lnTo>
                    <a:pt x="5015" y="14325"/>
                  </a:lnTo>
                  <a:lnTo>
                    <a:pt x="4099" y="14325"/>
                  </a:lnTo>
                  <a:lnTo>
                    <a:pt x="5015" y="13067"/>
                  </a:lnTo>
                  <a:close/>
                  <a:moveTo>
                    <a:pt x="3829" y="0"/>
                  </a:moveTo>
                  <a:cubicBezTo>
                    <a:pt x="2369" y="0"/>
                    <a:pt x="1724" y="587"/>
                    <a:pt x="1635" y="677"/>
                  </a:cubicBezTo>
                  <a:cubicBezTo>
                    <a:pt x="1612" y="697"/>
                    <a:pt x="1537" y="763"/>
                    <a:pt x="1437" y="867"/>
                  </a:cubicBezTo>
                  <a:cubicBezTo>
                    <a:pt x="1280" y="1023"/>
                    <a:pt x="1424" y="1237"/>
                    <a:pt x="1590" y="1237"/>
                  </a:cubicBezTo>
                  <a:cubicBezTo>
                    <a:pt x="1641" y="1237"/>
                    <a:pt x="1694" y="1217"/>
                    <a:pt x="1742" y="1169"/>
                  </a:cubicBezTo>
                  <a:cubicBezTo>
                    <a:pt x="1848" y="1062"/>
                    <a:pt x="1923" y="999"/>
                    <a:pt x="1926" y="999"/>
                  </a:cubicBezTo>
                  <a:cubicBezTo>
                    <a:pt x="1929" y="993"/>
                    <a:pt x="1935" y="987"/>
                    <a:pt x="1940" y="982"/>
                  </a:cubicBezTo>
                  <a:cubicBezTo>
                    <a:pt x="1946" y="976"/>
                    <a:pt x="2487" y="432"/>
                    <a:pt x="3829" y="432"/>
                  </a:cubicBezTo>
                  <a:cubicBezTo>
                    <a:pt x="5095" y="432"/>
                    <a:pt x="5317" y="1180"/>
                    <a:pt x="5326" y="1209"/>
                  </a:cubicBezTo>
                  <a:cubicBezTo>
                    <a:pt x="5340" y="1275"/>
                    <a:pt x="5389" y="1333"/>
                    <a:pt x="5452" y="1356"/>
                  </a:cubicBezTo>
                  <a:cubicBezTo>
                    <a:pt x="5458" y="1359"/>
                    <a:pt x="6074" y="1621"/>
                    <a:pt x="6290" y="2211"/>
                  </a:cubicBezTo>
                  <a:cubicBezTo>
                    <a:pt x="6460" y="2677"/>
                    <a:pt x="6353" y="3299"/>
                    <a:pt x="6299" y="3552"/>
                  </a:cubicBezTo>
                  <a:cubicBezTo>
                    <a:pt x="6126" y="3575"/>
                    <a:pt x="5996" y="3725"/>
                    <a:pt x="5996" y="3901"/>
                  </a:cubicBezTo>
                  <a:lnTo>
                    <a:pt x="5996" y="4180"/>
                  </a:lnTo>
                  <a:cubicBezTo>
                    <a:pt x="5973" y="4119"/>
                    <a:pt x="5953" y="4048"/>
                    <a:pt x="5927" y="3964"/>
                  </a:cubicBezTo>
                  <a:cubicBezTo>
                    <a:pt x="5844" y="3679"/>
                    <a:pt x="5746" y="3354"/>
                    <a:pt x="5493" y="3126"/>
                  </a:cubicBezTo>
                  <a:cubicBezTo>
                    <a:pt x="5185" y="2850"/>
                    <a:pt x="5044" y="2320"/>
                    <a:pt x="4998" y="2107"/>
                  </a:cubicBezTo>
                  <a:cubicBezTo>
                    <a:pt x="4969" y="1968"/>
                    <a:pt x="4850" y="1890"/>
                    <a:pt x="4729" y="1890"/>
                  </a:cubicBezTo>
                  <a:cubicBezTo>
                    <a:pt x="4645" y="1890"/>
                    <a:pt x="4561" y="1928"/>
                    <a:pt x="4505" y="2009"/>
                  </a:cubicBezTo>
                  <a:cubicBezTo>
                    <a:pt x="4373" y="2202"/>
                    <a:pt x="4056" y="2530"/>
                    <a:pt x="3397" y="2591"/>
                  </a:cubicBezTo>
                  <a:cubicBezTo>
                    <a:pt x="2764" y="2651"/>
                    <a:pt x="2300" y="2994"/>
                    <a:pt x="2024" y="3273"/>
                  </a:cubicBezTo>
                  <a:cubicBezTo>
                    <a:pt x="1722" y="3578"/>
                    <a:pt x="1500" y="3953"/>
                    <a:pt x="1474" y="4206"/>
                  </a:cubicBezTo>
                  <a:cubicBezTo>
                    <a:pt x="1465" y="4263"/>
                    <a:pt x="1419" y="4312"/>
                    <a:pt x="1356" y="4350"/>
                  </a:cubicBezTo>
                  <a:lnTo>
                    <a:pt x="1356" y="4004"/>
                  </a:lnTo>
                  <a:cubicBezTo>
                    <a:pt x="1356" y="3906"/>
                    <a:pt x="1316" y="3811"/>
                    <a:pt x="1244" y="3745"/>
                  </a:cubicBezTo>
                  <a:lnTo>
                    <a:pt x="1235" y="3739"/>
                  </a:lnTo>
                  <a:lnTo>
                    <a:pt x="1232" y="3734"/>
                  </a:lnTo>
                  <a:lnTo>
                    <a:pt x="1221" y="3725"/>
                  </a:lnTo>
                  <a:cubicBezTo>
                    <a:pt x="1177" y="3693"/>
                    <a:pt x="1129" y="3670"/>
                    <a:pt x="1077" y="3656"/>
                  </a:cubicBezTo>
                  <a:cubicBezTo>
                    <a:pt x="1065" y="3463"/>
                    <a:pt x="1039" y="3112"/>
                    <a:pt x="982" y="2600"/>
                  </a:cubicBezTo>
                  <a:cubicBezTo>
                    <a:pt x="956" y="2389"/>
                    <a:pt x="1031" y="2136"/>
                    <a:pt x="1203" y="1848"/>
                  </a:cubicBezTo>
                  <a:cubicBezTo>
                    <a:pt x="1264" y="1747"/>
                    <a:pt x="1232" y="1615"/>
                    <a:pt x="1129" y="1552"/>
                  </a:cubicBezTo>
                  <a:cubicBezTo>
                    <a:pt x="1094" y="1531"/>
                    <a:pt x="1056" y="1522"/>
                    <a:pt x="1018" y="1522"/>
                  </a:cubicBezTo>
                  <a:cubicBezTo>
                    <a:pt x="944" y="1522"/>
                    <a:pt x="872" y="1560"/>
                    <a:pt x="832" y="1626"/>
                  </a:cubicBezTo>
                  <a:cubicBezTo>
                    <a:pt x="610" y="1998"/>
                    <a:pt x="515" y="2340"/>
                    <a:pt x="553" y="2651"/>
                  </a:cubicBezTo>
                  <a:cubicBezTo>
                    <a:pt x="607" y="3141"/>
                    <a:pt x="633" y="3478"/>
                    <a:pt x="645" y="3668"/>
                  </a:cubicBezTo>
                  <a:cubicBezTo>
                    <a:pt x="250" y="3757"/>
                    <a:pt x="32" y="4082"/>
                    <a:pt x="32" y="4589"/>
                  </a:cubicBezTo>
                  <a:cubicBezTo>
                    <a:pt x="32" y="5185"/>
                    <a:pt x="394" y="5634"/>
                    <a:pt x="878" y="5634"/>
                  </a:cubicBezTo>
                  <a:cubicBezTo>
                    <a:pt x="892" y="5634"/>
                    <a:pt x="910" y="5634"/>
                    <a:pt x="927" y="5631"/>
                  </a:cubicBezTo>
                  <a:lnTo>
                    <a:pt x="927" y="5639"/>
                  </a:lnTo>
                  <a:cubicBezTo>
                    <a:pt x="927" y="6745"/>
                    <a:pt x="1589" y="7744"/>
                    <a:pt x="2605" y="8173"/>
                  </a:cubicBezTo>
                  <a:lnTo>
                    <a:pt x="2605" y="8659"/>
                  </a:lnTo>
                  <a:lnTo>
                    <a:pt x="1460" y="8823"/>
                  </a:lnTo>
                  <a:cubicBezTo>
                    <a:pt x="1304" y="8846"/>
                    <a:pt x="1186" y="8973"/>
                    <a:pt x="1175" y="9129"/>
                  </a:cubicBezTo>
                  <a:lnTo>
                    <a:pt x="1163" y="9327"/>
                  </a:lnTo>
                  <a:cubicBezTo>
                    <a:pt x="440" y="9788"/>
                    <a:pt x="3" y="10585"/>
                    <a:pt x="0" y="11443"/>
                  </a:cubicBezTo>
                  <a:lnTo>
                    <a:pt x="0" y="12911"/>
                  </a:lnTo>
                  <a:cubicBezTo>
                    <a:pt x="0" y="13032"/>
                    <a:pt x="98" y="13127"/>
                    <a:pt x="216" y="13127"/>
                  </a:cubicBezTo>
                  <a:cubicBezTo>
                    <a:pt x="337" y="13127"/>
                    <a:pt x="432" y="13032"/>
                    <a:pt x="432" y="12911"/>
                  </a:cubicBezTo>
                  <a:lnTo>
                    <a:pt x="432" y="11443"/>
                  </a:lnTo>
                  <a:cubicBezTo>
                    <a:pt x="435" y="10856"/>
                    <a:pt x="682" y="10294"/>
                    <a:pt x="1120" y="9900"/>
                  </a:cubicBezTo>
                  <a:lnTo>
                    <a:pt x="1120" y="9900"/>
                  </a:lnTo>
                  <a:lnTo>
                    <a:pt x="1065" y="10695"/>
                  </a:lnTo>
                  <a:cubicBezTo>
                    <a:pt x="1059" y="10775"/>
                    <a:pt x="1100" y="10850"/>
                    <a:pt x="1169" y="10893"/>
                  </a:cubicBezTo>
                  <a:lnTo>
                    <a:pt x="1543" y="11121"/>
                  </a:lnTo>
                  <a:lnTo>
                    <a:pt x="1434" y="11705"/>
                  </a:lnTo>
                  <a:cubicBezTo>
                    <a:pt x="1422" y="11765"/>
                    <a:pt x="1434" y="11826"/>
                    <a:pt x="1471" y="11875"/>
                  </a:cubicBezTo>
                  <a:lnTo>
                    <a:pt x="3253" y="14325"/>
                  </a:lnTo>
                  <a:lnTo>
                    <a:pt x="435" y="14325"/>
                  </a:lnTo>
                  <a:lnTo>
                    <a:pt x="435" y="13827"/>
                  </a:lnTo>
                  <a:cubicBezTo>
                    <a:pt x="435" y="13709"/>
                    <a:pt x="337" y="13611"/>
                    <a:pt x="219" y="13611"/>
                  </a:cubicBezTo>
                  <a:cubicBezTo>
                    <a:pt x="98" y="13611"/>
                    <a:pt x="3" y="13709"/>
                    <a:pt x="3" y="13827"/>
                  </a:cubicBezTo>
                  <a:lnTo>
                    <a:pt x="3" y="14541"/>
                  </a:lnTo>
                  <a:cubicBezTo>
                    <a:pt x="3" y="14659"/>
                    <a:pt x="98" y="14756"/>
                    <a:pt x="219" y="14756"/>
                  </a:cubicBezTo>
                  <a:lnTo>
                    <a:pt x="10654" y="14756"/>
                  </a:lnTo>
                  <a:cubicBezTo>
                    <a:pt x="10772" y="14756"/>
                    <a:pt x="10870" y="14659"/>
                    <a:pt x="10870" y="14541"/>
                  </a:cubicBezTo>
                  <a:lnTo>
                    <a:pt x="10870" y="10145"/>
                  </a:lnTo>
                  <a:cubicBezTo>
                    <a:pt x="10870" y="10027"/>
                    <a:pt x="10772" y="9929"/>
                    <a:pt x="10654" y="9929"/>
                  </a:cubicBezTo>
                  <a:cubicBezTo>
                    <a:pt x="10533" y="9929"/>
                    <a:pt x="10438" y="10027"/>
                    <a:pt x="10438" y="10145"/>
                  </a:cubicBezTo>
                  <a:lnTo>
                    <a:pt x="10438" y="14325"/>
                  </a:lnTo>
                  <a:lnTo>
                    <a:pt x="5450" y="14325"/>
                  </a:lnTo>
                  <a:lnTo>
                    <a:pt x="5450" y="8242"/>
                  </a:lnTo>
                  <a:lnTo>
                    <a:pt x="10435" y="8242"/>
                  </a:lnTo>
                  <a:lnTo>
                    <a:pt x="10435" y="9215"/>
                  </a:lnTo>
                  <a:cubicBezTo>
                    <a:pt x="10435" y="9333"/>
                    <a:pt x="10530" y="9431"/>
                    <a:pt x="10651" y="9431"/>
                  </a:cubicBezTo>
                  <a:cubicBezTo>
                    <a:pt x="10769" y="9431"/>
                    <a:pt x="10867" y="9333"/>
                    <a:pt x="10867" y="9215"/>
                  </a:cubicBezTo>
                  <a:lnTo>
                    <a:pt x="10867" y="7162"/>
                  </a:lnTo>
                  <a:cubicBezTo>
                    <a:pt x="10867" y="7041"/>
                    <a:pt x="10769" y="6946"/>
                    <a:pt x="10651" y="6946"/>
                  </a:cubicBezTo>
                  <a:lnTo>
                    <a:pt x="6100" y="6946"/>
                  </a:lnTo>
                  <a:cubicBezTo>
                    <a:pt x="6316" y="6543"/>
                    <a:pt x="6428" y="6094"/>
                    <a:pt x="6428" y="5639"/>
                  </a:cubicBezTo>
                  <a:lnTo>
                    <a:pt x="6428" y="5631"/>
                  </a:lnTo>
                  <a:lnTo>
                    <a:pt x="6477" y="5631"/>
                  </a:lnTo>
                  <a:cubicBezTo>
                    <a:pt x="6958" y="5631"/>
                    <a:pt x="7321" y="5182"/>
                    <a:pt x="7321" y="4589"/>
                  </a:cubicBezTo>
                  <a:cubicBezTo>
                    <a:pt x="7321" y="4085"/>
                    <a:pt x="7105" y="3760"/>
                    <a:pt x="6716" y="3670"/>
                  </a:cubicBezTo>
                  <a:cubicBezTo>
                    <a:pt x="6788" y="3357"/>
                    <a:pt x="6906" y="2643"/>
                    <a:pt x="6696" y="2064"/>
                  </a:cubicBezTo>
                  <a:cubicBezTo>
                    <a:pt x="6469" y="1439"/>
                    <a:pt x="5925" y="1108"/>
                    <a:pt x="5709" y="999"/>
                  </a:cubicBezTo>
                  <a:cubicBezTo>
                    <a:pt x="5593" y="723"/>
                    <a:pt x="5165" y="0"/>
                    <a:pt x="3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999200" y="1738750"/>
              <a:ext cx="47600" cy="10825"/>
            </a:xfrm>
            <a:custGeom>
              <a:rect b="b" l="l" r="r" t="t"/>
              <a:pathLst>
                <a:path extrusionOk="0" h="433" w="1904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688" y="433"/>
                  </a:lnTo>
                  <a:cubicBezTo>
                    <a:pt x="1806" y="433"/>
                    <a:pt x="1903" y="335"/>
                    <a:pt x="1903" y="217"/>
                  </a:cubicBezTo>
                  <a:cubicBezTo>
                    <a:pt x="1903" y="96"/>
                    <a:pt x="180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999200" y="1778550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999200" y="1799350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9"/>
                    <a:pt x="1" y="217"/>
                  </a:cubicBezTo>
                  <a:cubicBezTo>
                    <a:pt x="1" y="338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8"/>
                    <a:pt x="3372" y="217"/>
                  </a:cubicBezTo>
                  <a:cubicBezTo>
                    <a:pt x="3372" y="99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5999200" y="1820225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5999200" y="1841025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8"/>
                    <a:pt x="1" y="216"/>
                  </a:cubicBezTo>
                  <a:cubicBezTo>
                    <a:pt x="1" y="337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7"/>
                    <a:pt x="3372" y="216"/>
                  </a:cubicBezTo>
                  <a:cubicBezTo>
                    <a:pt x="3372" y="98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896425" y="1633075"/>
              <a:ext cx="30900" cy="13275"/>
            </a:xfrm>
            <a:custGeom>
              <a:rect b="b" l="l" r="r" t="t"/>
              <a:pathLst>
                <a:path extrusionOk="0" h="531" w="1236">
                  <a:moveTo>
                    <a:pt x="619" y="0"/>
                  </a:moveTo>
                  <a:cubicBezTo>
                    <a:pt x="455" y="0"/>
                    <a:pt x="291" y="42"/>
                    <a:pt x="145" y="126"/>
                  </a:cubicBezTo>
                  <a:cubicBezTo>
                    <a:pt x="38" y="183"/>
                    <a:pt x="1" y="316"/>
                    <a:pt x="61" y="419"/>
                  </a:cubicBezTo>
                  <a:cubicBezTo>
                    <a:pt x="100" y="490"/>
                    <a:pt x="174" y="530"/>
                    <a:pt x="250" y="530"/>
                  </a:cubicBezTo>
                  <a:cubicBezTo>
                    <a:pt x="286" y="530"/>
                    <a:pt x="322" y="521"/>
                    <a:pt x="355" y="503"/>
                  </a:cubicBezTo>
                  <a:cubicBezTo>
                    <a:pt x="437" y="456"/>
                    <a:pt x="528" y="433"/>
                    <a:pt x="619" y="433"/>
                  </a:cubicBezTo>
                  <a:cubicBezTo>
                    <a:pt x="707" y="433"/>
                    <a:pt x="795" y="455"/>
                    <a:pt x="876" y="497"/>
                  </a:cubicBezTo>
                  <a:cubicBezTo>
                    <a:pt x="912" y="520"/>
                    <a:pt x="952" y="531"/>
                    <a:pt x="992" y="531"/>
                  </a:cubicBezTo>
                  <a:cubicBezTo>
                    <a:pt x="1063" y="531"/>
                    <a:pt x="1132" y="496"/>
                    <a:pt x="1172" y="431"/>
                  </a:cubicBezTo>
                  <a:cubicBezTo>
                    <a:pt x="1236" y="330"/>
                    <a:pt x="1207" y="195"/>
                    <a:pt x="1106" y="131"/>
                  </a:cubicBezTo>
                  <a:cubicBezTo>
                    <a:pt x="956" y="44"/>
                    <a:pt x="787" y="0"/>
                    <a:pt x="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942275" y="1633075"/>
              <a:ext cx="30825" cy="13225"/>
            </a:xfrm>
            <a:custGeom>
              <a:rect b="b" l="l" r="r" t="t"/>
              <a:pathLst>
                <a:path extrusionOk="0" h="529" w="1233">
                  <a:moveTo>
                    <a:pt x="617" y="0"/>
                  </a:moveTo>
                  <a:cubicBezTo>
                    <a:pt x="449" y="0"/>
                    <a:pt x="280" y="44"/>
                    <a:pt x="130" y="131"/>
                  </a:cubicBezTo>
                  <a:cubicBezTo>
                    <a:pt x="29" y="195"/>
                    <a:pt x="0" y="327"/>
                    <a:pt x="64" y="428"/>
                  </a:cubicBezTo>
                  <a:cubicBezTo>
                    <a:pt x="106" y="493"/>
                    <a:pt x="176" y="529"/>
                    <a:pt x="248" y="529"/>
                  </a:cubicBezTo>
                  <a:cubicBezTo>
                    <a:pt x="287" y="529"/>
                    <a:pt x="327" y="518"/>
                    <a:pt x="363" y="494"/>
                  </a:cubicBezTo>
                  <a:cubicBezTo>
                    <a:pt x="442" y="452"/>
                    <a:pt x="529" y="431"/>
                    <a:pt x="616" y="431"/>
                  </a:cubicBezTo>
                  <a:cubicBezTo>
                    <a:pt x="707" y="431"/>
                    <a:pt x="799" y="454"/>
                    <a:pt x="881" y="500"/>
                  </a:cubicBezTo>
                  <a:cubicBezTo>
                    <a:pt x="915" y="520"/>
                    <a:pt x="952" y="529"/>
                    <a:pt x="988" y="529"/>
                  </a:cubicBezTo>
                  <a:cubicBezTo>
                    <a:pt x="1063" y="529"/>
                    <a:pt x="1136" y="489"/>
                    <a:pt x="1175" y="419"/>
                  </a:cubicBezTo>
                  <a:cubicBezTo>
                    <a:pt x="1233" y="316"/>
                    <a:pt x="1198" y="183"/>
                    <a:pt x="1092" y="126"/>
                  </a:cubicBezTo>
                  <a:cubicBezTo>
                    <a:pt x="945" y="42"/>
                    <a:pt x="78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1628225" y="3303950"/>
            <a:ext cx="14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Light"/>
                <a:ea typeface="Lato Light"/>
                <a:cs typeface="Lato Light"/>
                <a:sym typeface="Lato Light"/>
              </a:rPr>
              <a:t>국방부 해커톤 4위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-9640" l="0" r="0" t="9640"/>
          <a:stretch/>
        </p:blipFill>
        <p:spPr>
          <a:xfrm>
            <a:off x="472825" y="967575"/>
            <a:ext cx="7575501" cy="426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구조 - 사이트 구조도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구조(로그인, 회원가입)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50147" l="41191" r="40106" t="0"/>
          <a:stretch/>
        </p:blipFill>
        <p:spPr>
          <a:xfrm>
            <a:off x="573100" y="1317225"/>
            <a:ext cx="1476739" cy="20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39938" l="42413" r="41816" t="4101"/>
          <a:stretch/>
        </p:blipFill>
        <p:spPr>
          <a:xfrm>
            <a:off x="2502385" y="1317238"/>
            <a:ext cx="1108099" cy="20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5">
            <a:alphaModFix/>
          </a:blip>
          <a:srcRect b="43106" l="42345" r="42012" t="5256"/>
          <a:stretch/>
        </p:blipFill>
        <p:spPr>
          <a:xfrm>
            <a:off x="3959588" y="1279825"/>
            <a:ext cx="1239298" cy="208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6">
            <a:alphaModFix/>
          </a:blip>
          <a:srcRect b="32452" l="42710" r="42461" t="5685"/>
          <a:stretch/>
        </p:blipFill>
        <p:spPr>
          <a:xfrm>
            <a:off x="5637650" y="1277635"/>
            <a:ext cx="1013198" cy="215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7">
            <a:alphaModFix/>
          </a:blip>
          <a:srcRect b="32248" l="42244" r="42825" t="6592"/>
          <a:stretch/>
        </p:blipFill>
        <p:spPr>
          <a:xfrm>
            <a:off x="7087075" y="1279850"/>
            <a:ext cx="1013198" cy="210981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/>
          <p:nvPr/>
        </p:nvSpPr>
        <p:spPr>
          <a:xfrm>
            <a:off x="2136463" y="1989313"/>
            <a:ext cx="279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3704100" y="1989325"/>
            <a:ext cx="279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/>
          <p:nvPr/>
        </p:nvSpPr>
        <p:spPr>
          <a:xfrm>
            <a:off x="5278613" y="1989313"/>
            <a:ext cx="279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6729313" y="1989313"/>
            <a:ext cx="279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 flipH="1">
            <a:off x="1095788" y="3532825"/>
            <a:ext cx="6966900" cy="400200"/>
          </a:xfrm>
          <a:prstGeom prst="bentUpArrow">
            <a:avLst>
              <a:gd fmla="val 25000" name="adj1"/>
              <a:gd fmla="val 24946" name="adj2"/>
              <a:gd fmla="val 25241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6729325" y="403517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완료시</a:t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1854775" y="1714525"/>
            <a:ext cx="8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회원가입 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구조(메인)</a:t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75" y="967575"/>
            <a:ext cx="808316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48675" y="43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보고서 결과물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600" y="735300"/>
            <a:ext cx="2577176" cy="35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구조(프로필)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" y="1550500"/>
            <a:ext cx="5397850" cy="27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25" y="74450"/>
            <a:ext cx="2495051" cy="14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825" y="1616350"/>
            <a:ext cx="3176325" cy="19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112" y="3768749"/>
            <a:ext cx="3576114" cy="11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50" y="269700"/>
            <a:ext cx="6329226" cy="46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Challenge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1841050"/>
            <a:ext cx="8520600" cy="27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20"/>
              <a:t>프론트 엔드</a:t>
            </a:r>
            <a:endParaRPr sz="4020"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86" y="0"/>
            <a:ext cx="4339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를 통해 정보 습득 및 공유 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87" y="1017725"/>
            <a:ext cx="7283026" cy="37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663"/>
            <a:ext cx="679284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3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경험</a:t>
            </a: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6565100" y="1057300"/>
            <a:ext cx="2307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목적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사용자 친화적인 디자인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한 페이지에서 다양한 기능을 제공</a:t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특징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SNS형식에 맞도록 메인 화면에 다양한 기능 첨부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직관적UI 클린한 디자인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사용자 중심의 기능 배치</a:t>
            </a:r>
            <a:endParaRPr sz="1200"/>
          </a:p>
        </p:txBody>
      </p:sp>
      <p:cxnSp>
        <p:nvCxnSpPr>
          <p:cNvPr id="325" name="Google Shape;325;p42"/>
          <p:cNvCxnSpPr/>
          <p:nvPr/>
        </p:nvCxnSpPr>
        <p:spPr>
          <a:xfrm>
            <a:off x="392900" y="4357675"/>
            <a:ext cx="5358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2"/>
          <p:cNvCxnSpPr/>
          <p:nvPr/>
        </p:nvCxnSpPr>
        <p:spPr>
          <a:xfrm>
            <a:off x="392900" y="4502950"/>
            <a:ext cx="53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2"/>
          <p:cNvSpPr txBox="1"/>
          <p:nvPr/>
        </p:nvSpPr>
        <p:spPr>
          <a:xfrm>
            <a:off x="942975" y="4180675"/>
            <a:ext cx="6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미 구현</a:t>
            </a:r>
            <a:endParaRPr sz="800"/>
          </a:p>
        </p:txBody>
      </p:sp>
      <p:sp>
        <p:nvSpPr>
          <p:cNvPr id="328" name="Google Shape;328;p42"/>
          <p:cNvSpPr txBox="1"/>
          <p:nvPr/>
        </p:nvSpPr>
        <p:spPr>
          <a:xfrm>
            <a:off x="942975" y="4349050"/>
            <a:ext cx="6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구현</a:t>
            </a:r>
            <a:endParaRPr sz="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 flipH="1">
            <a:off x="5210700" y="2958000"/>
            <a:ext cx="3933300" cy="21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해결 방법</a:t>
            </a:r>
            <a:endParaRPr b="1" sz="14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시각적인 피드백을 제공하고 플랫폼의 전반적인 사용자 경험을 보다 동적으로 하기위해 </a:t>
            </a:r>
            <a:r>
              <a:rPr lang="ko" sz="1200">
                <a:solidFill>
                  <a:schemeClr val="dk1"/>
                </a:solidFill>
              </a:rPr>
              <a:t>로딩 애니메이션 도입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친화적인 UI/UX를 제공하기 위해 </a:t>
            </a:r>
            <a:r>
              <a:rPr lang="ko" sz="1200">
                <a:solidFill>
                  <a:schemeClr val="dk1"/>
                </a:solidFill>
              </a:rPr>
              <a:t>부트스트랩을 활용</a:t>
            </a:r>
            <a:endParaRPr sz="1100"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5" y="1114826"/>
            <a:ext cx="2656155" cy="30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01" y="2477489"/>
            <a:ext cx="2347900" cy="164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876" y="1114825"/>
            <a:ext cx="1171754" cy="135918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3"/>
          <p:cNvSpPr txBox="1"/>
          <p:nvPr/>
        </p:nvSpPr>
        <p:spPr>
          <a:xfrm>
            <a:off x="5210700" y="1017725"/>
            <a:ext cx="2965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문제분석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정적인 사용자 경험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사용자 친화적이지 않은 UI/UX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배경설명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알고리즘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프론트, </a:t>
            </a:r>
            <a:r>
              <a:rPr lang="ko"/>
              <a:t>백엔드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구현 영상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추후 예정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47625"/>
            <a:ext cx="63246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685824"/>
            <a:ext cx="6886777" cy="4125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/>
          <p:nvPr>
            <p:ph type="title"/>
          </p:nvPr>
        </p:nvSpPr>
        <p:spPr>
          <a:xfrm>
            <a:off x="4031750" y="4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Infra</a:t>
            </a:r>
            <a:endParaRPr/>
          </a:p>
        </p:txBody>
      </p:sp>
      <p:sp>
        <p:nvSpPr>
          <p:cNvPr id="350" name="Google Shape;350;p45"/>
          <p:cNvSpPr txBox="1"/>
          <p:nvPr/>
        </p:nvSpPr>
        <p:spPr>
          <a:xfrm>
            <a:off x="5272975" y="4359875"/>
            <a:ext cx="40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인스턴스는  Docker로 구축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local 에서도 통합적으로 운영 하였습니다.</a:t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6220350" y="-105675"/>
            <a:ext cx="78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964230"/>
            <a:ext cx="3354223" cy="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400" y="1634025"/>
            <a:ext cx="2988698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998" y="2"/>
            <a:ext cx="4823999" cy="4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5475"/>
            <a:ext cx="3960403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/>
        </p:nvSpPr>
        <p:spPr>
          <a:xfrm>
            <a:off x="4636950" y="1341450"/>
            <a:ext cx="3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MTV 패턴을 사용하기 위해</a:t>
            </a:r>
            <a:r>
              <a:rPr lang="ko">
                <a:highlight>
                  <a:schemeClr val="accent6"/>
                </a:highlight>
              </a:rPr>
              <a:t> Django</a:t>
            </a:r>
            <a:r>
              <a:rPr lang="ko"/>
              <a:t>를 사용했습니다.</a:t>
            </a:r>
            <a:endParaRPr/>
          </a:p>
        </p:txBody>
      </p:sp>
      <p:sp>
        <p:nvSpPr>
          <p:cNvPr id="365" name="Google Shape;365;p47"/>
          <p:cNvSpPr txBox="1"/>
          <p:nvPr/>
        </p:nvSpPr>
        <p:spPr>
          <a:xfrm>
            <a:off x="4636950" y="1956150"/>
            <a:ext cx="448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각</a:t>
            </a:r>
            <a:r>
              <a:rPr lang="ko">
                <a:highlight>
                  <a:schemeClr val="accent6"/>
                </a:highlight>
              </a:rPr>
              <a:t> View, Model, Template</a:t>
            </a:r>
            <a:r>
              <a:rPr lang="ko"/>
              <a:t>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모듈별로 나누어 테스트하기 좋습니다.</a:t>
            </a:r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25" y="2919225"/>
            <a:ext cx="4202353" cy="1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Django</a:t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1607025" y="257175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RESTful api</a:t>
            </a:r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039099"/>
            <a:ext cx="4950426" cy="14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700" y="1017725"/>
            <a:ext cx="3316599" cy="23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88560"/>
            <a:ext cx="3804725" cy="16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 txBox="1"/>
          <p:nvPr/>
        </p:nvSpPr>
        <p:spPr>
          <a:xfrm>
            <a:off x="4434300" y="3601225"/>
            <a:ext cx="470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accent6"/>
                </a:highlight>
              </a:rPr>
              <a:t>각 view</a:t>
            </a:r>
            <a:r>
              <a:rPr lang="ko"/>
              <a:t> 혹은 </a:t>
            </a:r>
            <a:r>
              <a:rPr lang="ko">
                <a:highlight>
                  <a:schemeClr val="accent6"/>
                </a:highlight>
              </a:rPr>
              <a:t>서버</a:t>
            </a:r>
            <a:r>
              <a:rPr lang="ko"/>
              <a:t>간의 연결에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RESTful api 를 통해 정보를 전달하였습니다.</a:t>
            </a:r>
            <a:endParaRPr/>
          </a:p>
        </p:txBody>
      </p:sp>
      <p:sp>
        <p:nvSpPr>
          <p:cNvPr id="378" name="Google Shape;378;p48"/>
          <p:cNvSpPr txBox="1"/>
          <p:nvPr/>
        </p:nvSpPr>
        <p:spPr>
          <a:xfrm>
            <a:off x="1312625" y="247280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Algorithm API</a:t>
            </a:r>
            <a:endParaRPr/>
          </a:p>
        </p:txBody>
      </p:sp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4299600" y="1886825"/>
            <a:ext cx="4381200" cy="16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데이터는 Json 구조로 움직이며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정보들은 각 DB에 저장이 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결과물에 대해서는 recipe_token를 통해서 불러오게 만들었습니다.</a:t>
            </a: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57197"/>
            <a:ext cx="3987901" cy="17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53" y="1417925"/>
            <a:ext cx="3568600" cy="1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/>
        </p:nvSpPr>
        <p:spPr>
          <a:xfrm>
            <a:off x="1259100" y="266095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</a:t>
            </a:r>
            <a:endParaRPr/>
          </a:p>
        </p:txBody>
      </p:sp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218550" y="130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-&gt; 식단 생성 -&gt; 보고서 확인 -&gt; 포스트 생성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-&gt; 해당 시나리오로 1분  ~ 길어도 1분  30초 내로 찍기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예정</a:t>
            </a:r>
            <a:endParaRPr/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22281" l="0" r="18334" t="0"/>
          <a:stretch/>
        </p:blipFill>
        <p:spPr>
          <a:xfrm>
            <a:off x="211423" y="1017725"/>
            <a:ext cx="7057224" cy="399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251300"/>
            <a:ext cx="8124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펫푸드 시장의 성장에 따른 수요 증가에 식품의 문제점을 해결하기 위해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애완견 레시피 추천 알고리즘을 선정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12" y="1081398"/>
            <a:ext cx="4011776" cy="3052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배경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688" y="831250"/>
            <a:ext cx="8520600" cy="27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20"/>
              <a:t>식단 생성 알고리즘</a:t>
            </a:r>
            <a:endParaRPr sz="402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5" y="2571750"/>
            <a:ext cx="8839202" cy="87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식단 </a:t>
            </a:r>
            <a:r>
              <a:rPr lang="ko"/>
              <a:t>알고리즘 - 목표 </a:t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441350" y="3572400"/>
            <a:ext cx="2777400" cy="13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여러가지 식재료를 조합, 영양 기준을 모두 충족하는 식단 만들기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65" y="101771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75" y="1503912"/>
            <a:ext cx="5012699" cy="2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200" y="1503888"/>
            <a:ext cx="2371300" cy="2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578050" y="4191800"/>
            <a:ext cx="5474700" cy="13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대본 -&gt; 해당 자료 선정에 대한 설명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미국 데이터, 한국에 있는 식재료 특성을 가장 잘 반영한 자료 -&gt; 타국가의 식재료 모음집을 쓸 시 한국의 식재료와 영양성분 분석 내용이 다름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1525"/>
            <a:ext cx="91440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